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snapToGrid="0">
      <p:cViewPr varScale="1">
        <p:scale>
          <a:sx n="80" d="100"/>
          <a:sy n="80" d="100"/>
        </p:scale>
        <p:origin x="3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91B6A9-9E14-48D5-AB5F-1A3EF8457A6B}" type="datetimeFigureOut">
              <a:rPr lang="en-AU" smtClean="0"/>
              <a:t>12/11/2019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E6CB4-C398-40E2-8AEC-CEC3F0F13218}" type="slidenum">
              <a:rPr lang="en-AU" smtClean="0"/>
              <a:t>‹#›</a:t>
            </a:fld>
            <a:endParaRPr lang="en-AU"/>
          </a:p>
        </p:txBody>
      </p:sp>
    </p:spTree>
    <p:extLst>
      <p:ext uri="{BB962C8B-B14F-4D97-AF65-F5344CB8AC3E}">
        <p14:creationId xmlns:p14="http://schemas.microsoft.com/office/powerpoint/2010/main" val="160635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Organizations should also seek to provide quality services to customers as a way of motivating or encouraging them to continue to conducting business (Eastman, 2012). Telehealth enables healthcare givers to provide care based on the preferences and needs of patients. As a result, there is creation of an ongoing connection between healthcare givers and patients. </a:t>
            </a:r>
            <a:endParaRPr lang="en-AU" dirty="0"/>
          </a:p>
        </p:txBody>
      </p:sp>
      <p:sp>
        <p:nvSpPr>
          <p:cNvPr id="4" name="Slide Number Placeholder 3"/>
          <p:cNvSpPr>
            <a:spLocks noGrp="1"/>
          </p:cNvSpPr>
          <p:nvPr>
            <p:ph type="sldNum" sz="quarter" idx="10"/>
          </p:nvPr>
        </p:nvSpPr>
        <p:spPr/>
        <p:txBody>
          <a:bodyPr/>
          <a:lstStyle/>
          <a:p>
            <a:fld id="{3C2E6CB4-C398-40E2-8AEC-CEC3F0F13218}" type="slidenum">
              <a:rPr lang="en-AU" smtClean="0"/>
              <a:t>2</a:t>
            </a:fld>
            <a:endParaRPr lang="en-AU"/>
          </a:p>
        </p:txBody>
      </p:sp>
    </p:spTree>
    <p:extLst>
      <p:ext uri="{BB962C8B-B14F-4D97-AF65-F5344CB8AC3E}">
        <p14:creationId xmlns:p14="http://schemas.microsoft.com/office/powerpoint/2010/main" val="19855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Organizations should seek to use their strengths for the benefit of the customers (Harrison</a:t>
            </a:r>
            <a:r>
              <a:rPr lang="en-GB" baseline="0" dirty="0" smtClean="0"/>
              <a:t> </a:t>
            </a:r>
            <a:r>
              <a:rPr lang="en-GB" dirty="0" smtClean="0"/>
              <a:t>&amp; Association of University Programs in Health Administration,</a:t>
            </a:r>
            <a:r>
              <a:rPr lang="en-GB" baseline="0" dirty="0" smtClean="0"/>
              <a:t> </a:t>
            </a:r>
            <a:r>
              <a:rPr lang="en-GB" dirty="0" smtClean="0"/>
              <a:t>2016). For that reason, customers in businesses and clients in healthcare facilities will receive service based on their needs.</a:t>
            </a:r>
            <a:endParaRPr lang="en-AU" dirty="0"/>
          </a:p>
        </p:txBody>
      </p:sp>
      <p:sp>
        <p:nvSpPr>
          <p:cNvPr id="4" name="Slide Number Placeholder 3"/>
          <p:cNvSpPr>
            <a:spLocks noGrp="1"/>
          </p:cNvSpPr>
          <p:nvPr>
            <p:ph type="sldNum" sz="quarter" idx="10"/>
          </p:nvPr>
        </p:nvSpPr>
        <p:spPr/>
        <p:txBody>
          <a:bodyPr/>
          <a:lstStyle/>
          <a:p>
            <a:fld id="{3C2E6CB4-C398-40E2-8AEC-CEC3F0F13218}" type="slidenum">
              <a:rPr lang="en-AU" smtClean="0"/>
              <a:t>3</a:t>
            </a:fld>
            <a:endParaRPr lang="en-AU"/>
          </a:p>
        </p:txBody>
      </p:sp>
    </p:spTree>
    <p:extLst>
      <p:ext uri="{BB962C8B-B14F-4D97-AF65-F5344CB8AC3E}">
        <p14:creationId xmlns:p14="http://schemas.microsoft.com/office/powerpoint/2010/main" val="350149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use of relationships may be vital towards providing services that are along with the preferences and needs of the patient (Harrison</a:t>
            </a:r>
            <a:r>
              <a:rPr lang="en-GB" baseline="0" dirty="0" smtClean="0"/>
              <a:t> </a:t>
            </a:r>
            <a:r>
              <a:rPr lang="en-GB" dirty="0" smtClean="0"/>
              <a:t>&amp; Association of University Programs in Health Administration,</a:t>
            </a:r>
            <a:r>
              <a:rPr lang="en-GB" baseline="0" dirty="0" smtClean="0"/>
              <a:t> </a:t>
            </a:r>
            <a:r>
              <a:rPr lang="en-GB" dirty="0" smtClean="0"/>
              <a:t>2016). Strong relationships will ensure better communication, and this will ensure that organizational managers focus on the customer’s needs.</a:t>
            </a:r>
            <a:endParaRPr lang="en-AU" dirty="0"/>
          </a:p>
        </p:txBody>
      </p:sp>
      <p:sp>
        <p:nvSpPr>
          <p:cNvPr id="4" name="Slide Number Placeholder 3"/>
          <p:cNvSpPr>
            <a:spLocks noGrp="1"/>
          </p:cNvSpPr>
          <p:nvPr>
            <p:ph type="sldNum" sz="quarter" idx="10"/>
          </p:nvPr>
        </p:nvSpPr>
        <p:spPr/>
        <p:txBody>
          <a:bodyPr/>
          <a:lstStyle/>
          <a:p>
            <a:fld id="{3C2E6CB4-C398-40E2-8AEC-CEC3F0F13218}" type="slidenum">
              <a:rPr lang="en-AU" smtClean="0"/>
              <a:t>4</a:t>
            </a:fld>
            <a:endParaRPr lang="en-AU"/>
          </a:p>
        </p:txBody>
      </p:sp>
    </p:spTree>
    <p:extLst>
      <p:ext uri="{BB962C8B-B14F-4D97-AF65-F5344CB8AC3E}">
        <p14:creationId xmlns:p14="http://schemas.microsoft.com/office/powerpoint/2010/main" val="85359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With the use of face-to-face communication and electronic methods, customer focus is promoted (Eastman, 2012). Customer engagement is an opportunity for any healthcare facility to improve its delivery of services. Attaining geographic and demographic information is essential because it will allow better providence of services.</a:t>
            </a:r>
            <a:endParaRPr lang="en-AU" dirty="0"/>
          </a:p>
        </p:txBody>
      </p:sp>
      <p:sp>
        <p:nvSpPr>
          <p:cNvPr id="4" name="Slide Number Placeholder 3"/>
          <p:cNvSpPr>
            <a:spLocks noGrp="1"/>
          </p:cNvSpPr>
          <p:nvPr>
            <p:ph type="sldNum" sz="quarter" idx="10"/>
          </p:nvPr>
        </p:nvSpPr>
        <p:spPr/>
        <p:txBody>
          <a:bodyPr/>
          <a:lstStyle/>
          <a:p>
            <a:fld id="{3C2E6CB4-C398-40E2-8AEC-CEC3F0F13218}" type="slidenum">
              <a:rPr lang="en-AU" smtClean="0"/>
              <a:t>5</a:t>
            </a:fld>
            <a:endParaRPr lang="en-AU"/>
          </a:p>
        </p:txBody>
      </p:sp>
    </p:spTree>
    <p:extLst>
      <p:ext uri="{BB962C8B-B14F-4D97-AF65-F5344CB8AC3E}">
        <p14:creationId xmlns:p14="http://schemas.microsoft.com/office/powerpoint/2010/main" val="2357961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730022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654528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1885559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6D74C0-7B8A-45A3-8DC0-D5317E6A373B}" type="datetimeFigureOut">
              <a:rPr lang="en-AU" smtClean="0"/>
              <a:t>12/11/2019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081973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6D74C0-7B8A-45A3-8DC0-D5317E6A373B}" type="datetimeFigureOut">
              <a:rPr lang="en-AU" smtClean="0"/>
              <a:t>12/11/2019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418031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6D74C0-7B8A-45A3-8DC0-D5317E6A373B}" type="datetimeFigureOut">
              <a:rPr lang="en-AU" smtClean="0"/>
              <a:t>12/11/2019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4125095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D74C0-7B8A-45A3-8DC0-D5317E6A373B}" type="datetimeFigureOut">
              <a:rPr lang="en-AU" smtClean="0"/>
              <a:t>12/11/2019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265252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6D74C0-7B8A-45A3-8DC0-D5317E6A373B}" type="datetimeFigureOut">
              <a:rPr lang="en-AU" smtClean="0"/>
              <a:t>12/11/2019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18175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6D74C0-7B8A-45A3-8DC0-D5317E6A373B}" type="datetimeFigureOut">
              <a:rPr lang="en-AU" smtClean="0"/>
              <a:t>12/11/2019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1560752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2767045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878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1732223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8217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4039552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3206012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6D74C0-7B8A-45A3-8DC0-D5317E6A373B}" type="datetimeFigureOut">
              <a:rPr lang="en-AU" smtClean="0"/>
              <a:t>12/11/2019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A03B1A3-ACB1-424B-BBFF-31CE666537F9}" type="slidenum">
              <a:rPr lang="en-AU" smtClean="0"/>
              <a:t>‹#›</a:t>
            </a:fld>
            <a:endParaRPr lang="en-AU"/>
          </a:p>
        </p:txBody>
      </p:sp>
    </p:spTree>
    <p:extLst>
      <p:ext uri="{BB962C8B-B14F-4D97-AF65-F5344CB8AC3E}">
        <p14:creationId xmlns:p14="http://schemas.microsoft.com/office/powerpoint/2010/main" val="567119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56D74C0-7B8A-45A3-8DC0-D5317E6A373B}" type="datetimeFigureOut">
              <a:rPr lang="en-AU" smtClean="0"/>
              <a:t>12/11/2019</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A03B1A3-ACB1-424B-BBFF-31CE666537F9}" type="slidenum">
              <a:rPr lang="en-AU" smtClean="0"/>
              <a:t>‹#›</a:t>
            </a:fld>
            <a:endParaRPr lang="en-AU"/>
          </a:p>
        </p:txBody>
      </p:sp>
    </p:spTree>
    <p:extLst>
      <p:ext uri="{BB962C8B-B14F-4D97-AF65-F5344CB8AC3E}">
        <p14:creationId xmlns:p14="http://schemas.microsoft.com/office/powerpoint/2010/main" val="167928873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743200"/>
            <a:ext cx="7766936" cy="824459"/>
          </a:xfrm>
        </p:spPr>
        <p:txBody>
          <a:bodyPr/>
          <a:lstStyle/>
          <a:p>
            <a:pPr algn="ctr"/>
            <a:r>
              <a:rPr lang="en-GB" sz="3200" dirty="0" smtClean="0">
                <a:latin typeface="Times New Roman" panose="02020603050405020304" pitchFamily="18" charset="0"/>
                <a:cs typeface="Times New Roman" panose="02020603050405020304" pitchFamily="18" charset="0"/>
              </a:rPr>
              <a:t>Customer Focus</a:t>
            </a:r>
            <a:endParaRPr lang="en-AU"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717562"/>
            <a:ext cx="7766936" cy="764498"/>
          </a:xfrm>
        </p:spPr>
        <p:txBody>
          <a:bodyPr>
            <a:normAutofit/>
          </a:bodyPr>
          <a:lstStyle/>
          <a:p>
            <a:pPr algn="ctr"/>
            <a:r>
              <a:rPr lang="en-GB" sz="2800" dirty="0">
                <a:latin typeface="Times New Roman" panose="02020603050405020304" pitchFamily="18" charset="0"/>
                <a:cs typeface="Times New Roman" panose="02020603050405020304" pitchFamily="18" charset="0"/>
              </a:rPr>
              <a:t>Harrison </a:t>
            </a:r>
            <a:r>
              <a:rPr lang="en-GB" sz="2800" dirty="0" smtClean="0">
                <a:latin typeface="Times New Roman" panose="02020603050405020304" pitchFamily="18" charset="0"/>
                <a:cs typeface="Times New Roman" panose="02020603050405020304" pitchFamily="18" charset="0"/>
              </a:rPr>
              <a:t>Text </a:t>
            </a:r>
            <a:r>
              <a:rPr lang="en-GB" sz="2800" dirty="0">
                <a:latin typeface="Times New Roman" panose="02020603050405020304" pitchFamily="18" charset="0"/>
                <a:cs typeface="Times New Roman" panose="02020603050405020304" pitchFamily="18" charset="0"/>
              </a:rPr>
              <a:t>and Tillingate Living Study</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581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403" y="354767"/>
            <a:ext cx="8596668" cy="1009338"/>
          </a:xfrm>
        </p:spPr>
        <p:txBody>
          <a:bodyPr>
            <a:normAutofit fontScale="90000"/>
          </a:bodyPr>
          <a:lstStyle/>
          <a:p>
            <a:pPr algn="ctr"/>
            <a:r>
              <a:rPr lang="en-AU" dirty="0" smtClean="0">
                <a:latin typeface="Times New Roman" panose="02020603050405020304" pitchFamily="18" charset="0"/>
                <a:cs typeface="Times New Roman" panose="02020603050405020304" pitchFamily="18" charset="0"/>
              </a:rPr>
              <a:t>Similarities Between </a:t>
            </a:r>
            <a:r>
              <a:rPr lang="en-GB" dirty="0">
                <a:latin typeface="Times New Roman" panose="02020603050405020304" pitchFamily="18" charset="0"/>
                <a:cs typeface="Times New Roman" panose="02020603050405020304" pitchFamily="18" charset="0"/>
              </a:rPr>
              <a:t>Harrison </a:t>
            </a:r>
            <a:r>
              <a:rPr lang="en-GB" dirty="0" smtClean="0">
                <a:latin typeface="Times New Roman" panose="02020603050405020304" pitchFamily="18" charset="0"/>
                <a:cs typeface="Times New Roman" panose="02020603050405020304" pitchFamily="18" charset="0"/>
              </a:rPr>
              <a:t>Text </a:t>
            </a:r>
            <a:r>
              <a:rPr lang="en-GB" dirty="0">
                <a:latin typeface="Times New Roman" panose="02020603050405020304" pitchFamily="18" charset="0"/>
                <a:cs typeface="Times New Roman" panose="02020603050405020304" pitchFamily="18" charset="0"/>
              </a:rPr>
              <a:t>and Tillingate Living </a:t>
            </a:r>
            <a:r>
              <a:rPr lang="en-GB" dirty="0" smtClean="0">
                <a:latin typeface="Times New Roman" panose="02020603050405020304" pitchFamily="18" charset="0"/>
                <a:cs typeface="Times New Roman" panose="02020603050405020304" pitchFamily="18" charset="0"/>
              </a:rPr>
              <a:t>Study in Customer Focus</a:t>
            </a:r>
            <a:r>
              <a:rPr lang="en-GB" dirty="0">
                <a:latin typeface="Times New Roman" panose="02020603050405020304" pitchFamily="18" charset="0"/>
                <a:cs typeface="Times New Roman" panose="02020603050405020304" pitchFamily="18" charset="0"/>
              </a:rPr>
              <a:t/>
            </a:r>
            <a:br>
              <a:rPr lang="en-GB" dirty="0">
                <a:latin typeface="Times New Roman" panose="02020603050405020304" pitchFamily="18" charset="0"/>
                <a:cs typeface="Times New Roman" panose="02020603050405020304" pitchFamily="18" charset="0"/>
              </a:rPr>
            </a:br>
            <a:r>
              <a:rPr lang="en-AU" dirty="0" smtClean="0">
                <a:latin typeface="Times New Roman" panose="02020603050405020304" pitchFamily="18" charset="0"/>
                <a:cs typeface="Times New Roman" panose="02020603050405020304" pitchFamily="18" charset="0"/>
              </a:rPr>
              <a:t> </a:t>
            </a:r>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068643"/>
            <a:ext cx="8596668" cy="3972719"/>
          </a:xfrm>
        </p:spPr>
        <p:txBody>
          <a:bodyPr>
            <a:normAutofit/>
          </a:bodyPr>
          <a:lstStyle/>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voice of the </a:t>
            </a:r>
            <a:r>
              <a:rPr lang="en-GB" sz="2000" dirty="0" smtClean="0">
                <a:latin typeface="Times New Roman" panose="02020603050405020304" pitchFamily="18" charset="0"/>
                <a:cs typeface="Times New Roman" panose="02020603050405020304" pitchFamily="18" charset="0"/>
              </a:rPr>
              <a:t>customer</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helps organization to provide services based on needs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customers (Eastman, 2012).</a:t>
            </a:r>
          </a:p>
          <a:p>
            <a:r>
              <a:rPr lang="en-GB" sz="2000" dirty="0">
                <a:latin typeface="Times New Roman" panose="02020603050405020304" pitchFamily="18" charset="0"/>
                <a:cs typeface="Times New Roman" panose="02020603050405020304" pitchFamily="18" charset="0"/>
              </a:rPr>
              <a:t>Organizations should also launch communication with </a:t>
            </a:r>
            <a:r>
              <a:rPr lang="en-GB" sz="2000" dirty="0" smtClean="0">
                <a:latin typeface="Times New Roman" panose="02020603050405020304" pitchFamily="18" charset="0"/>
                <a:cs typeface="Times New Roman" panose="02020603050405020304" pitchFamily="18" charset="0"/>
              </a:rPr>
              <a:t>customers.</a:t>
            </a:r>
          </a:p>
          <a:p>
            <a:r>
              <a:rPr lang="en-GB" sz="2000" dirty="0" smtClean="0">
                <a:latin typeface="Times New Roman" panose="02020603050405020304" pitchFamily="18" charset="0"/>
                <a:cs typeface="Times New Roman" panose="02020603050405020304" pitchFamily="18" charset="0"/>
              </a:rPr>
              <a:t>Communication can be face-to-face or via electronic means.</a:t>
            </a:r>
          </a:p>
          <a:p>
            <a:r>
              <a:rPr lang="en-GB" sz="2000" dirty="0" smtClean="0">
                <a:latin typeface="Times New Roman" panose="02020603050405020304" pitchFamily="18" charset="0"/>
                <a:cs typeface="Times New Roman" panose="02020603050405020304" pitchFamily="18" charset="0"/>
              </a:rPr>
              <a:t>Patient-centred </a:t>
            </a:r>
            <a:r>
              <a:rPr lang="en-GB" sz="2000" dirty="0">
                <a:latin typeface="Times New Roman" panose="02020603050405020304" pitchFamily="18" charset="0"/>
                <a:cs typeface="Times New Roman" panose="02020603050405020304" pitchFamily="18" charset="0"/>
              </a:rPr>
              <a:t>care using technology innovations such as Telehealth.</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3585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9797"/>
            <a:ext cx="8596668" cy="964367"/>
          </a:xfrm>
        </p:spPr>
        <p:txBody>
          <a:bodyPr>
            <a:normAutofit/>
          </a:bodyPr>
          <a:lstStyle/>
          <a:p>
            <a:pPr algn="ctr"/>
            <a:r>
              <a:rPr lang="en-GB" sz="2800" dirty="0">
                <a:latin typeface="Times New Roman" panose="02020603050405020304" pitchFamily="18" charset="0"/>
                <a:cs typeface="Times New Roman" panose="02020603050405020304" pitchFamily="18" charset="0"/>
              </a:rPr>
              <a:t>Similarities between Harrison text and Tillingate Living Study in Customer </a:t>
            </a:r>
            <a:r>
              <a:rPr lang="en-GB" sz="2800" dirty="0" smtClean="0">
                <a:latin typeface="Times New Roman" panose="02020603050405020304" pitchFamily="18" charset="0"/>
                <a:cs typeface="Times New Roman" panose="02020603050405020304" pitchFamily="18" charset="0"/>
              </a:rPr>
              <a:t>Focus (cont..)</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43791"/>
            <a:ext cx="8596668" cy="3957729"/>
          </a:xfrm>
        </p:spPr>
        <p:txBody>
          <a:bodyPr>
            <a:normAutofit/>
          </a:bodyPr>
          <a:lstStyle/>
          <a:p>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he </a:t>
            </a:r>
            <a:r>
              <a:rPr lang="en-GB" sz="2000" dirty="0">
                <a:latin typeface="Times New Roman" panose="02020603050405020304" pitchFamily="18" charset="0"/>
                <a:cs typeface="Times New Roman" panose="02020603050405020304" pitchFamily="18" charset="0"/>
              </a:rPr>
              <a:t>use of SWOT </a:t>
            </a:r>
            <a:r>
              <a:rPr lang="en-GB" sz="2000" dirty="0" smtClean="0">
                <a:latin typeface="Times New Roman" panose="02020603050405020304" pitchFamily="18" charset="0"/>
                <a:cs typeface="Times New Roman" panose="02020603050405020304" pitchFamily="18" charset="0"/>
              </a:rPr>
              <a:t>analysis is a common concept for both texts.</a:t>
            </a:r>
          </a:p>
          <a:p>
            <a:r>
              <a:rPr lang="en-GB" sz="2000" dirty="0">
                <a:latin typeface="Times New Roman" panose="02020603050405020304" pitchFamily="18" charset="0"/>
                <a:cs typeface="Times New Roman" panose="02020603050405020304" pitchFamily="18" charset="0"/>
              </a:rPr>
              <a:t>SWOT analysis can be used by organizations to ensure that all services benefit the </a:t>
            </a:r>
            <a:r>
              <a:rPr lang="en-GB" sz="2000" dirty="0" smtClean="0">
                <a:latin typeface="Times New Roman" panose="02020603050405020304" pitchFamily="18" charset="0"/>
                <a:cs typeface="Times New Roman" panose="02020603050405020304" pitchFamily="18" charset="0"/>
              </a:rPr>
              <a:t>customers (Harrison </a:t>
            </a:r>
            <a:r>
              <a:rPr lang="en-GB" sz="2000" dirty="0">
                <a:latin typeface="Times New Roman" panose="02020603050405020304" pitchFamily="18" charset="0"/>
                <a:cs typeface="Times New Roman" panose="02020603050405020304" pitchFamily="18" charset="0"/>
              </a:rPr>
              <a:t>&amp; Association of University Programs in Health </a:t>
            </a:r>
            <a:r>
              <a:rPr lang="en-GB" sz="2000" dirty="0" smtClean="0">
                <a:latin typeface="Times New Roman" panose="02020603050405020304" pitchFamily="18" charset="0"/>
                <a:cs typeface="Times New Roman" panose="02020603050405020304" pitchFamily="18" charset="0"/>
              </a:rPr>
              <a:t>Administration, 2016).</a:t>
            </a:r>
          </a:p>
          <a:p>
            <a:r>
              <a:rPr lang="en-GB" sz="2000" dirty="0">
                <a:latin typeface="Times New Roman" panose="02020603050405020304" pitchFamily="18" charset="0"/>
                <a:cs typeface="Times New Roman" panose="02020603050405020304" pitchFamily="18" charset="0"/>
              </a:rPr>
              <a:t>Feedback </a:t>
            </a:r>
            <a:r>
              <a:rPr lang="en-GB" sz="2000" dirty="0" smtClean="0">
                <a:latin typeface="Times New Roman" panose="02020603050405020304" pitchFamily="18" charset="0"/>
                <a:cs typeface="Times New Roman" panose="02020603050405020304" pitchFamily="18" charset="0"/>
              </a:rPr>
              <a:t>aid </a:t>
            </a:r>
            <a:r>
              <a:rPr lang="en-GB" sz="2000" dirty="0">
                <a:latin typeface="Times New Roman" panose="02020603050405020304" pitchFamily="18" charset="0"/>
                <a:cs typeface="Times New Roman" panose="02020603050405020304" pitchFamily="18" charset="0"/>
              </a:rPr>
              <a:t>organizational </a:t>
            </a:r>
            <a:r>
              <a:rPr lang="en-GB" sz="2000" dirty="0" smtClean="0">
                <a:latin typeface="Times New Roman" panose="02020603050405020304" pitchFamily="18" charset="0"/>
                <a:cs typeface="Times New Roman" panose="02020603050405020304" pitchFamily="18" charset="0"/>
              </a:rPr>
              <a:t>managers to </a:t>
            </a:r>
            <a:r>
              <a:rPr lang="en-GB" sz="2000" dirty="0">
                <a:latin typeface="Times New Roman" panose="02020603050405020304" pitchFamily="18" charset="0"/>
                <a:cs typeface="Times New Roman" panose="02020603050405020304" pitchFamily="18" charset="0"/>
              </a:rPr>
              <a:t>study what customers </a:t>
            </a:r>
            <a:r>
              <a:rPr lang="en-GB" sz="2000" dirty="0" smtClean="0">
                <a:latin typeface="Times New Roman" panose="02020603050405020304" pitchFamily="18" charset="0"/>
                <a:cs typeface="Times New Roman" panose="02020603050405020304" pitchFamily="18" charset="0"/>
              </a:rPr>
              <a:t>prefer buying.</a:t>
            </a:r>
          </a:p>
          <a:p>
            <a:r>
              <a:rPr lang="en-GB" sz="2000" dirty="0" smtClean="0">
                <a:latin typeface="Times New Roman" panose="02020603050405020304" pitchFamily="18" charset="0"/>
                <a:cs typeface="Times New Roman" panose="02020603050405020304" pitchFamily="18" charset="0"/>
              </a:rPr>
              <a:t>Feedback also allows studying of the entire market.</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756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9902"/>
            <a:ext cx="8596668" cy="116923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Difference Between </a:t>
            </a:r>
            <a:r>
              <a:rPr lang="en-GB" sz="2800" dirty="0">
                <a:latin typeface="Times New Roman" panose="02020603050405020304" pitchFamily="18" charset="0"/>
                <a:cs typeface="Times New Roman" panose="02020603050405020304" pitchFamily="18" charset="0"/>
              </a:rPr>
              <a:t>Harrison </a:t>
            </a:r>
            <a:r>
              <a:rPr lang="en-GB" sz="2800" dirty="0" smtClean="0">
                <a:latin typeface="Times New Roman" panose="02020603050405020304" pitchFamily="18" charset="0"/>
                <a:cs typeface="Times New Roman" panose="02020603050405020304" pitchFamily="18" charset="0"/>
              </a:rPr>
              <a:t>Text </a:t>
            </a:r>
            <a:r>
              <a:rPr lang="en-GB" sz="2800" dirty="0">
                <a:latin typeface="Times New Roman" panose="02020603050405020304" pitchFamily="18" charset="0"/>
                <a:cs typeface="Times New Roman" panose="02020603050405020304" pitchFamily="18" charset="0"/>
              </a:rPr>
              <a:t>and Tillingate Living Study in Customer </a:t>
            </a:r>
            <a:r>
              <a:rPr lang="en-GB" sz="2800" dirty="0" smtClean="0">
                <a:latin typeface="Times New Roman" panose="02020603050405020304" pitchFamily="18" charset="0"/>
                <a:cs typeface="Times New Roman" panose="02020603050405020304" pitchFamily="18" charset="0"/>
              </a:rPr>
              <a:t>Focus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28801"/>
            <a:ext cx="8596668" cy="4212562"/>
          </a:xfrm>
        </p:spPr>
        <p:txBody>
          <a:bodyPr>
            <a:normAutofit/>
          </a:bodyPr>
          <a:lstStyle/>
          <a:p>
            <a:r>
              <a:rPr lang="en-GB" sz="2000" dirty="0">
                <a:latin typeface="Times New Roman" panose="02020603050405020304" pitchFamily="18" charset="0"/>
                <a:cs typeface="Times New Roman" panose="02020603050405020304" pitchFamily="18" charset="0"/>
              </a:rPr>
              <a:t>Tillingate Living Study emphasizes on the need to build </a:t>
            </a:r>
            <a:r>
              <a:rPr lang="en-GB" sz="2000" dirty="0" smtClean="0">
                <a:latin typeface="Times New Roman" panose="02020603050405020304" pitchFamily="18" charset="0"/>
                <a:cs typeface="Times New Roman" panose="02020603050405020304" pitchFamily="18" charset="0"/>
              </a:rPr>
              <a:t>relationships.</a:t>
            </a:r>
          </a:p>
          <a:p>
            <a:r>
              <a:rPr lang="en-GB" sz="2000" dirty="0">
                <a:latin typeface="Times New Roman" panose="02020603050405020304" pitchFamily="18" charset="0"/>
                <a:cs typeface="Times New Roman" panose="02020603050405020304" pitchFamily="18" charset="0"/>
              </a:rPr>
              <a:t>Harrison text backs the use of </a:t>
            </a:r>
            <a:r>
              <a:rPr lang="en-GB" sz="2000" dirty="0" smtClean="0">
                <a:latin typeface="Times New Roman" panose="02020603050405020304" pitchFamily="18" charset="0"/>
                <a:cs typeface="Times New Roman" panose="02020603050405020304" pitchFamily="18" charset="0"/>
              </a:rPr>
              <a:t>technology (Harrison </a:t>
            </a:r>
            <a:r>
              <a:rPr lang="en-GB" sz="2000" dirty="0">
                <a:latin typeface="Times New Roman" panose="02020603050405020304" pitchFamily="18" charset="0"/>
                <a:cs typeface="Times New Roman" panose="02020603050405020304" pitchFamily="18" charset="0"/>
              </a:rPr>
              <a:t>&amp; Association of University Programs in Health </a:t>
            </a:r>
            <a:r>
              <a:rPr lang="en-GB" sz="2000" dirty="0" smtClean="0">
                <a:latin typeface="Times New Roman" panose="02020603050405020304" pitchFamily="18" charset="0"/>
                <a:cs typeface="Times New Roman" panose="02020603050405020304" pitchFamily="18" charset="0"/>
              </a:rPr>
              <a:t>Administration, 2016).</a:t>
            </a:r>
          </a:p>
          <a:p>
            <a:r>
              <a:rPr lang="en-GB" sz="2000" dirty="0">
                <a:latin typeface="Times New Roman" panose="02020603050405020304" pitchFamily="18" charset="0"/>
                <a:cs typeface="Times New Roman" panose="02020603050405020304" pitchFamily="18" charset="0"/>
              </a:rPr>
              <a:t>The use of relationships </a:t>
            </a:r>
            <a:r>
              <a:rPr lang="en-GB" sz="2000" dirty="0" smtClean="0">
                <a:latin typeface="Times New Roman" panose="02020603050405020304" pitchFamily="18" charset="0"/>
                <a:cs typeface="Times New Roman" panose="02020603050405020304" pitchFamily="18" charset="0"/>
              </a:rPr>
              <a:t>is </a:t>
            </a:r>
            <a:r>
              <a:rPr lang="en-GB" sz="2000" dirty="0">
                <a:latin typeface="Times New Roman" panose="02020603050405020304" pitchFamily="18" charset="0"/>
                <a:cs typeface="Times New Roman" panose="02020603050405020304" pitchFamily="18" charset="0"/>
              </a:rPr>
              <a:t>vital towards providing services that are along with the preferences and needs of the </a:t>
            </a:r>
            <a:r>
              <a:rPr lang="en-GB" sz="2000" dirty="0" smtClean="0">
                <a:latin typeface="Times New Roman" panose="02020603050405020304" pitchFamily="18" charset="0"/>
                <a:cs typeface="Times New Roman" panose="02020603050405020304" pitchFamily="18" charset="0"/>
              </a:rPr>
              <a:t>patients.</a:t>
            </a:r>
          </a:p>
          <a:p>
            <a:r>
              <a:rPr lang="en-GB" sz="2000" dirty="0">
                <a:latin typeface="Times New Roman" panose="02020603050405020304" pitchFamily="18" charset="0"/>
                <a:cs typeface="Times New Roman" panose="02020603050405020304" pitchFamily="18" charset="0"/>
              </a:rPr>
              <a:t>Strong relationships will ensure better </a:t>
            </a:r>
            <a:r>
              <a:rPr lang="en-GB" sz="2000" dirty="0" smtClean="0">
                <a:latin typeface="Times New Roman" panose="02020603050405020304" pitchFamily="18" charset="0"/>
                <a:cs typeface="Times New Roman" panose="02020603050405020304" pitchFamily="18" charset="0"/>
              </a:rPr>
              <a:t>communication</a:t>
            </a:r>
            <a:r>
              <a:rPr lang="en-GB" sz="2000" dirty="0">
                <a:latin typeface="Times New Roman" panose="02020603050405020304" pitchFamily="18" charset="0"/>
                <a:cs typeface="Times New Roman" panose="02020603050405020304" pitchFamily="18" charset="0"/>
              </a:rPr>
              <a:t>.</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043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9823"/>
            <a:ext cx="8596668" cy="809469"/>
          </a:xfrm>
        </p:spPr>
        <p:txBody>
          <a:bodyPr>
            <a:normAutofit fontScale="90000"/>
          </a:bodyPr>
          <a:lstStyle/>
          <a:p>
            <a:pPr algn="ctr"/>
            <a:r>
              <a:rPr lang="en-AU" sz="2800" dirty="0" smtClean="0">
                <a:latin typeface="Times New Roman" panose="02020603050405020304" pitchFamily="18" charset="0"/>
                <a:cs typeface="Times New Roman" panose="02020603050405020304" pitchFamily="18" charset="0"/>
              </a:rPr>
              <a:t>Positives </a:t>
            </a:r>
            <a:r>
              <a:rPr lang="en-AU" sz="2800" dirty="0">
                <a:latin typeface="Times New Roman" panose="02020603050405020304" pitchFamily="18" charset="0"/>
                <a:cs typeface="Times New Roman" panose="02020603050405020304" pitchFamily="18" charset="0"/>
              </a:rPr>
              <a:t>and </a:t>
            </a:r>
            <a:r>
              <a:rPr lang="en-AU" sz="2800" dirty="0" smtClean="0">
                <a:latin typeface="Times New Roman" panose="02020603050405020304" pitchFamily="18" charset="0"/>
                <a:cs typeface="Times New Roman" panose="02020603050405020304" pitchFamily="18" charset="0"/>
              </a:rPr>
              <a:t>Opportunities </a:t>
            </a:r>
            <a:r>
              <a:rPr lang="en-AU" sz="2800" dirty="0">
                <a:latin typeface="Times New Roman" panose="02020603050405020304" pitchFamily="18" charset="0"/>
                <a:cs typeface="Times New Roman" panose="02020603050405020304" pitchFamily="18" charset="0"/>
              </a:rPr>
              <a:t>in </a:t>
            </a:r>
            <a:r>
              <a:rPr lang="en-AU" sz="2800" dirty="0" err="1">
                <a:latin typeface="Times New Roman" panose="02020603050405020304" pitchFamily="18" charset="0"/>
                <a:cs typeface="Times New Roman" panose="02020603050405020304" pitchFamily="18" charset="0"/>
              </a:rPr>
              <a:t>Tillingate</a:t>
            </a:r>
            <a:r>
              <a:rPr lang="en-AU" sz="2800" dirty="0">
                <a:latin typeface="Times New Roman" panose="02020603050405020304" pitchFamily="18" charset="0"/>
                <a:cs typeface="Times New Roman" panose="02020603050405020304" pitchFamily="18" charset="0"/>
              </a:rPr>
              <a:t> Living Case </a:t>
            </a:r>
            <a:r>
              <a:rPr lang="en-AU" sz="2800" dirty="0" smtClean="0">
                <a:latin typeface="Times New Roman" panose="02020603050405020304" pitchFamily="18" charset="0"/>
                <a:cs typeface="Times New Roman" panose="02020603050405020304" pitchFamily="18" charset="0"/>
              </a:rPr>
              <a:t>Study</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54046"/>
            <a:ext cx="8596668" cy="4587317"/>
          </a:xfrm>
        </p:spPr>
        <p:txBody>
          <a:bodyPr>
            <a:normAutofit/>
          </a:bodyPr>
          <a:lstStyle/>
          <a:p>
            <a:r>
              <a:rPr lang="en-AU" sz="2000" dirty="0">
                <a:latin typeface="Times New Roman" panose="02020603050405020304" pitchFamily="18" charset="0"/>
                <a:cs typeface="Times New Roman" panose="02020603050405020304" pitchFamily="18" charset="0"/>
              </a:rPr>
              <a:t>Customer </a:t>
            </a:r>
            <a:r>
              <a:rPr lang="en-AU" sz="2000" dirty="0" smtClean="0">
                <a:latin typeface="Times New Roman" panose="02020603050405020304" pitchFamily="18" charset="0"/>
                <a:cs typeface="Times New Roman" panose="02020603050405020304" pitchFamily="18" charset="0"/>
              </a:rPr>
              <a:t>satisfaction.</a:t>
            </a:r>
          </a:p>
          <a:p>
            <a:r>
              <a:rPr lang="en-AU" sz="2000" dirty="0">
                <a:latin typeface="Times New Roman" panose="02020603050405020304" pitchFamily="18" charset="0"/>
                <a:cs typeface="Times New Roman" panose="02020603050405020304" pitchFamily="18" charset="0"/>
              </a:rPr>
              <a:t>Voice of the </a:t>
            </a:r>
            <a:r>
              <a:rPr lang="en-AU" sz="2000" dirty="0" smtClean="0">
                <a:latin typeface="Times New Roman" panose="02020603050405020304" pitchFamily="18" charset="0"/>
                <a:cs typeface="Times New Roman" panose="02020603050405020304" pitchFamily="18" charset="0"/>
              </a:rPr>
              <a:t>customer (</a:t>
            </a:r>
            <a:r>
              <a:rPr lang="en-AU" sz="2000" dirty="0">
                <a:latin typeface="Times New Roman" panose="02020603050405020304" pitchFamily="18" charset="0"/>
                <a:cs typeface="Times New Roman" panose="02020603050405020304" pitchFamily="18" charset="0"/>
              </a:rPr>
              <a:t>Eastman, 2012</a:t>
            </a:r>
            <a:r>
              <a:rPr lang="en-AU" sz="2000" dirty="0" smtClean="0">
                <a:latin typeface="Times New Roman" panose="02020603050405020304" pitchFamily="18" charset="0"/>
                <a:cs typeface="Times New Roman" panose="02020603050405020304" pitchFamily="18" charset="0"/>
              </a:rPr>
              <a:t>).</a:t>
            </a:r>
          </a:p>
          <a:p>
            <a:r>
              <a:rPr lang="en-AU" sz="2000" dirty="0">
                <a:latin typeface="Times New Roman" panose="02020603050405020304" pitchFamily="18" charset="0"/>
                <a:cs typeface="Times New Roman" panose="02020603050405020304" pitchFamily="18" charset="0"/>
              </a:rPr>
              <a:t>Customer </a:t>
            </a:r>
            <a:r>
              <a:rPr lang="en-AU" sz="2000" dirty="0" smtClean="0">
                <a:latin typeface="Times New Roman" panose="02020603050405020304" pitchFamily="18" charset="0"/>
                <a:cs typeface="Times New Roman" panose="02020603050405020304" pitchFamily="18" charset="0"/>
              </a:rPr>
              <a:t>engagement.</a:t>
            </a:r>
          </a:p>
          <a:p>
            <a:r>
              <a:rPr lang="en-AU" sz="2000" dirty="0">
                <a:latin typeface="Times New Roman" panose="02020603050405020304" pitchFamily="18" charset="0"/>
                <a:cs typeface="Times New Roman" panose="02020603050405020304" pitchFamily="18" charset="0"/>
              </a:rPr>
              <a:t>Effective </a:t>
            </a:r>
            <a:r>
              <a:rPr lang="en-AU" sz="2000" dirty="0" smtClean="0">
                <a:latin typeface="Times New Roman" panose="02020603050405020304" pitchFamily="18" charset="0"/>
                <a:cs typeface="Times New Roman" panose="02020603050405020304" pitchFamily="18" charset="0"/>
              </a:rPr>
              <a:t>management.</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1846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442" y="324787"/>
            <a:ext cx="8596668" cy="664564"/>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8976"/>
            <a:ext cx="8596668" cy="4647277"/>
          </a:xfrm>
        </p:spPr>
        <p:txBody>
          <a:bodyPr>
            <a:normAutofit/>
          </a:bodyPr>
          <a:lstStyle/>
          <a:p>
            <a:r>
              <a:rPr lang="en-AU" sz="2000" dirty="0">
                <a:latin typeface="Times New Roman" panose="02020603050405020304" pitchFamily="18" charset="0"/>
                <a:cs typeface="Times New Roman" panose="02020603050405020304" pitchFamily="18" charset="0"/>
              </a:rPr>
              <a:t>Eastman, M. (2012). </a:t>
            </a:r>
            <a:r>
              <a:rPr lang="en-AU" sz="2000" dirty="0" err="1">
                <a:latin typeface="Times New Roman" panose="02020603050405020304" pitchFamily="18" charset="0"/>
                <a:cs typeface="Times New Roman" panose="02020603050405020304" pitchFamily="18" charset="0"/>
              </a:rPr>
              <a:t>Tillingate</a:t>
            </a:r>
            <a:r>
              <a:rPr lang="en-AU" sz="2000" dirty="0">
                <a:latin typeface="Times New Roman" panose="02020603050405020304" pitchFamily="18" charset="0"/>
                <a:cs typeface="Times New Roman" panose="02020603050405020304" pitchFamily="18" charset="0"/>
              </a:rPr>
              <a:t> Living Case Study 2012.</a:t>
            </a:r>
          </a:p>
          <a:p>
            <a:r>
              <a:rPr lang="en-AU" sz="2000" dirty="0">
                <a:latin typeface="Times New Roman" panose="02020603050405020304" pitchFamily="18" charset="0"/>
                <a:cs typeface="Times New Roman" panose="02020603050405020304" pitchFamily="18" charset="0"/>
              </a:rPr>
              <a:t>Harrison, J. P., &amp; Association of University Programs in Health Administration. (2016). </a:t>
            </a:r>
            <a:r>
              <a:rPr lang="en-AU" sz="2000" i="1" dirty="0">
                <a:latin typeface="Times New Roman" panose="02020603050405020304" pitchFamily="18" charset="0"/>
                <a:cs typeface="Times New Roman" panose="02020603050405020304" pitchFamily="18" charset="0"/>
              </a:rPr>
              <a:t>Essentials of strategic planning in healthcare</a:t>
            </a:r>
            <a:r>
              <a:rPr lang="en-AU" sz="2000" dirty="0">
                <a:latin typeface="Times New Roman" panose="02020603050405020304" pitchFamily="18" charset="0"/>
                <a:cs typeface="Times New Roman" panose="02020603050405020304" pitchFamily="18" charset="0"/>
              </a:rPr>
              <a:t> (Vol. 1). Chicago, IL: Health Administration Press.</a:t>
            </a:r>
          </a:p>
        </p:txBody>
      </p:sp>
    </p:spTree>
    <p:extLst>
      <p:ext uri="{BB962C8B-B14F-4D97-AF65-F5344CB8AC3E}">
        <p14:creationId xmlns:p14="http://schemas.microsoft.com/office/powerpoint/2010/main" val="21508696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74</TotalTime>
  <Words>484</Words>
  <Application>Microsoft Office PowerPoint</Application>
  <PresentationFormat>Widescreen</PresentationFormat>
  <Paragraphs>33</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Times New Roman</vt:lpstr>
      <vt:lpstr>Trebuchet MS</vt:lpstr>
      <vt:lpstr>Wingdings 3</vt:lpstr>
      <vt:lpstr>Facet</vt:lpstr>
      <vt:lpstr>Customer Focus</vt:lpstr>
      <vt:lpstr>Similarities Between Harrison Text and Tillingate Living Study in Customer Focus  </vt:lpstr>
      <vt:lpstr>Similarities between Harrison text and Tillingate Living Study in Customer Focus (cont..)</vt:lpstr>
      <vt:lpstr>Difference Between Harrison Text and Tillingate Living Study in Customer Focus</vt:lpstr>
      <vt:lpstr>Positives and Opportunities in Tillingate Living Case Study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Focs</dc:title>
  <dc:creator>Antony</dc:creator>
  <cp:lastModifiedBy>ADMIN</cp:lastModifiedBy>
  <cp:revision>8</cp:revision>
  <dcterms:created xsi:type="dcterms:W3CDTF">2019-11-12T13:22:35Z</dcterms:created>
  <dcterms:modified xsi:type="dcterms:W3CDTF">2019-11-12T18:11:55Z</dcterms:modified>
</cp:coreProperties>
</file>